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70" r:id="rId2"/>
    <p:sldId id="269" r:id="rId3"/>
    <p:sldId id="271" r:id="rId4"/>
    <p:sldId id="272" r:id="rId5"/>
    <p:sldId id="273" r:id="rId6"/>
    <p:sldId id="274" r:id="rId7"/>
    <p:sldId id="277" r:id="rId8"/>
    <p:sldId id="279" r:id="rId9"/>
    <p:sldId id="275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9" r:id="rId19"/>
    <p:sldId id="290" r:id="rId20"/>
    <p:sldId id="291" r:id="rId21"/>
    <p:sldId id="292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0" autoAdjust="0"/>
  </p:normalViewPr>
  <p:slideViewPr>
    <p:cSldViewPr snapToGrid="0" snapToObjects="1"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3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29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327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Reasoning: goal trees and problem solving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Асирян Александр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26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2687405"/>
                  </p:ext>
                </p:extLst>
              </p:nvPr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dirty="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52597623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2687405"/>
                  </p:ext>
                </p:extLst>
              </p:nvPr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55970" r="-10101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55970" r="-101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157143" r="-101015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157143" r="-1015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597623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257143" r="-101015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257143" r="-1015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Блок-схема: узел 12"/>
          <p:cNvSpPr/>
          <p:nvPr/>
        </p:nvSpPr>
        <p:spPr>
          <a:xfrm>
            <a:off x="5204579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7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/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dirty="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52597623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/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55970" r="-10101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55970" r="-101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157143" r="-101015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157143" r="-1015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597623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257143" r="-101015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257143" r="-1015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Блок-схема: узел 12"/>
          <p:cNvSpPr/>
          <p:nvPr/>
        </p:nvSpPr>
        <p:spPr>
          <a:xfrm>
            <a:off x="5204579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3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4204555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noBar"/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</m:num>
                                          <m:den>
                                            <m:eqArr>
                                              <m:eqArr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tan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cot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</m:e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sec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csc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</m:e>
                                            </m:eqAr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cos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tan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csc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sec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55485250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4204555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20103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424" r="-100305" b="-7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424" r="-612" b="-73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485250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6119" r="-100305" b="-82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6119" r="-612" b="-820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543810" r="-100305" b="-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543810" r="-612" b="-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Блок-схема: узел 6"/>
          <p:cNvSpPr/>
          <p:nvPr/>
        </p:nvSpPr>
        <p:spPr>
          <a:xfrm>
            <a:off x="4048030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2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den>
                          </m:f>
                        </m:e>
                      </m:nary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2200" dirty="0"/>
              </a:p>
              <a:p>
                <a:pPr marL="0" indent="0">
                  <a:buNone/>
                </a:pPr>
                <a:endParaRPr lang="ru-RU" sz="2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9134122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noBar"/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</m:num>
                                          <m:den>
                                            <m:eqArr>
                                              <m:eqArr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tan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cot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</m:e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sec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csc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</m:e>
                                            </m:eqAr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cos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tan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csc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sec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55485250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9134122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20103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424" r="-100305" b="-7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424" r="-612" b="-73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485250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6119" r="-100305" b="-82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6119" r="-612" b="-820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543810" r="-100305" b="-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543810" r="-612" b="-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Блок-схема: узел 6"/>
          <p:cNvSpPr/>
          <p:nvPr/>
        </p:nvSpPr>
        <p:spPr>
          <a:xfrm>
            <a:off x="4048030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4048030" y="390032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7" idx="4"/>
            <a:endCxn id="8" idx="0"/>
          </p:cNvCxnSpPr>
          <p:nvPr/>
        </p:nvCxnSpPr>
        <p:spPr>
          <a:xfrm>
            <a:off x="4276630" y="3503141"/>
            <a:ext cx="0" cy="397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1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2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2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den>
                          </m:f>
                        </m:e>
                      </m:nary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r>
                  <a:rPr lang="en-US" sz="2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2200" b="0" i="1" dirty="0" smtClean="0">
                    <a:latin typeface="Cambria Math" panose="02040503050406030204" pitchFamily="18" charset="0"/>
                  </a:rPr>
                </a:br>
                <a:endParaRPr lang="en-US" sz="22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2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>
                                    <m:fPr>
                                      <m:ctrlPr>
                                        <a:rPr lang="ru-RU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func>
                                        <m:funcPr>
                                          <m:ctrlP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sSup>
                                            <m:sSupPr>
                                              <m:ctrlP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200">
                                                  <a:latin typeface="Cambria Math" panose="02040503050406030204" pitchFamily="18" charset="0"/>
                                                </a:rPr>
                                                <m:t>cot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sup>
                                          </m:sSup>
                                        </m:fName>
                                        <m:e>
                                          <m:r>
                                            <a:rPr lang="en-US" sz="2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den>
                                  </m:f>
                                </m:e>
                              </m:nary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ⅆ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: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func>
                                    <m:funcPr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p>
                                        <m:sSupPr>
                                          <m:ctrlP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200">
                                              <a:latin typeface="Cambria Math" panose="02040503050406030204" pitchFamily="18" charset="0"/>
                                            </a:rPr>
                                            <m:t>tan</m:t>
                                          </m:r>
                                        </m:e>
                                        <m:sup>
                                          <m:r>
                                            <a:rPr lang="en-US" sz="2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sup>
                                      </m:sSup>
                                    </m:fName>
                                    <m:e>
                                      <m: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nary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ⅆ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ru-RU" sz="2200" dirty="0"/>
              </a:p>
              <a:p>
                <a:pPr marL="0" indent="0">
                  <a:buNone/>
                </a:pPr>
                <a:endParaRPr lang="ru-RU" sz="2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4048030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4048030" y="390032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7" idx="4"/>
            <a:endCxn id="8" idx="0"/>
          </p:cNvCxnSpPr>
          <p:nvPr/>
        </p:nvCxnSpPr>
        <p:spPr>
          <a:xfrm>
            <a:off x="4276630" y="3503141"/>
            <a:ext cx="0" cy="397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5900972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noBar"/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</m:num>
                                          <m:den>
                                            <m:eqArr>
                                              <m:eqArr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tan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cot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</m:e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sec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csc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</m:e>
                                            </m:eqAr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cos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tan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csc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sec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55485250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5900972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20103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424" r="-100305" b="-7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424" r="-612" b="-73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485250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6119" r="-100305" b="-82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6119" r="-612" b="-820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543810" r="-100305" b="-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543810" r="-612" b="-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Блок-схема: узел 10"/>
          <p:cNvSpPr/>
          <p:nvPr/>
        </p:nvSpPr>
        <p:spPr>
          <a:xfrm>
            <a:off x="4048030" y="475471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3317536" y="4754715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>
            <a:stCxn id="8" idx="3"/>
            <a:endCxn id="12" idx="0"/>
          </p:cNvCxnSpPr>
          <p:nvPr/>
        </p:nvCxnSpPr>
        <p:spPr>
          <a:xfrm flipH="1">
            <a:off x="3546136" y="4290573"/>
            <a:ext cx="568849" cy="4641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11" idx="0"/>
            <a:endCxn id="8" idx="4"/>
          </p:cNvCxnSpPr>
          <p:nvPr/>
        </p:nvCxnSpPr>
        <p:spPr>
          <a:xfrm flipV="1">
            <a:off x="4276630" y="4357528"/>
            <a:ext cx="0" cy="397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3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24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1525440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noBar"/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</m:num>
                                          <m:den>
                                            <m:eqArr>
                                              <m:eqArr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tan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cot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</m:e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sec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csc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</m:e>
                                            </m:eqAr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cos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tan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csc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sec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55485250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1525440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20103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424" r="-100305" b="-7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424" r="-612" b="-73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485250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6119" r="-100305" b="-82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6119" r="-612" b="-820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543810" r="-100305" b="-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543810" r="-612" b="-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Блок-схема: узел 7"/>
          <p:cNvSpPr/>
          <p:nvPr/>
        </p:nvSpPr>
        <p:spPr>
          <a:xfrm>
            <a:off x="4048030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4048030" y="390032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4"/>
            <a:endCxn id="9" idx="0"/>
          </p:cNvCxnSpPr>
          <p:nvPr/>
        </p:nvCxnSpPr>
        <p:spPr>
          <a:xfrm>
            <a:off x="4276630" y="3503141"/>
            <a:ext cx="0" cy="3971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3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−1+</m:t>
                          </m:r>
                        </m:e>
                      </m:nary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24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Таблица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2188963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limLoc m:val="undOvr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ⅆ</m:t>
                                    </m:r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ru-RU" sz="1800" dirty="0"/>
                                      <m:t> 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Таблица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2188963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40080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82707" r="-100787" b="-302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82707" r="-787" b="-302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181343" r="-10078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181343" r="-787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283459" r="-100787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283459" r="-787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383459" r="-100787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7" name="Группа 16"/>
          <p:cNvGrpSpPr/>
          <p:nvPr/>
        </p:nvGrpSpPr>
        <p:grpSpPr>
          <a:xfrm>
            <a:off x="5204579" y="3045941"/>
            <a:ext cx="457200" cy="2104768"/>
            <a:chOff x="5204579" y="3045941"/>
            <a:chExt cx="457200" cy="2104768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5204579" y="3045941"/>
              <a:ext cx="457200" cy="1280984"/>
              <a:chOff x="5204579" y="3045941"/>
              <a:chExt cx="457200" cy="1280984"/>
            </a:xfrm>
          </p:grpSpPr>
          <p:sp>
            <p:nvSpPr>
              <p:cNvPr id="21" name="Блок-схема: узел 20"/>
              <p:cNvSpPr/>
              <p:nvPr/>
            </p:nvSpPr>
            <p:spPr>
              <a:xfrm>
                <a:off x="5204579" y="3045941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Блок-схема: узел 21"/>
              <p:cNvSpPr/>
              <p:nvPr/>
            </p:nvSpPr>
            <p:spPr>
              <a:xfrm>
                <a:off x="5204579" y="3869725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3" name="Прямая соединительная линия 22"/>
              <p:cNvCxnSpPr>
                <a:stCxn id="22" idx="0"/>
                <a:endCxn id="21" idx="4"/>
              </p:cNvCxnSpPr>
              <p:nvPr/>
            </p:nvCxnSpPr>
            <p:spPr>
              <a:xfrm flipV="1">
                <a:off x="5433179" y="3503141"/>
                <a:ext cx="0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Блок-схема: узел 18"/>
            <p:cNvSpPr/>
            <p:nvPr/>
          </p:nvSpPr>
          <p:spPr>
            <a:xfrm>
              <a:off x="5204579" y="4693509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Прямая соединительная линия 19"/>
            <p:cNvCxnSpPr>
              <a:stCxn id="19" idx="0"/>
              <a:endCxn id="22" idx="4"/>
            </p:cNvCxnSpPr>
            <p:nvPr/>
          </p:nvCxnSpPr>
          <p:spPr>
            <a:xfrm flipV="1">
              <a:off x="5433179" y="4326925"/>
              <a:ext cx="0" cy="36658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−1+</m:t>
                          </m:r>
                        </m:e>
                      </m:nary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3,1</m:t>
                          </m:r>
                        </m:sub>
                      </m:sSub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3,1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24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Таблица 11"/>
              <p:cNvGraphicFramePr>
                <a:graphicFrameLocks noGrp="1"/>
              </p:cNvGraphicFramePr>
              <p:nvPr/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limLoc m:val="undOvr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ⅆ</m:t>
                                    </m:r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ru-RU" sz="1800" dirty="0"/>
                                      <m:t> 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Таблица 11"/>
              <p:cNvGraphicFramePr>
                <a:graphicFrameLocks noGrp="1"/>
              </p:cNvGraphicFramePr>
              <p:nvPr/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40080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4" t="-82707" r="-100787" b="-302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394" t="-82707" r="-787" b="-302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4" t="-181343" r="-10078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394" t="-181343" r="-787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4" t="-283459" r="-100787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394" t="-283459" r="-787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4" t="-383459" r="-100787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0" name="Группа 9"/>
          <p:cNvGrpSpPr/>
          <p:nvPr/>
        </p:nvGrpSpPr>
        <p:grpSpPr>
          <a:xfrm>
            <a:off x="3596769" y="3045941"/>
            <a:ext cx="2072622" cy="2928552"/>
            <a:chOff x="3596769" y="3045941"/>
            <a:chExt cx="2072622" cy="2928552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3596769" y="3045941"/>
              <a:ext cx="2072622" cy="2928552"/>
              <a:chOff x="3596769" y="3045941"/>
              <a:chExt cx="2072622" cy="2928552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5204579" y="3045941"/>
                <a:ext cx="457200" cy="2104768"/>
                <a:chOff x="5204579" y="3045941"/>
                <a:chExt cx="457200" cy="2104768"/>
              </a:xfrm>
            </p:grpSpPr>
            <p:grpSp>
              <p:nvGrpSpPr>
                <p:cNvPr id="18" name="Группа 17"/>
                <p:cNvGrpSpPr/>
                <p:nvPr/>
              </p:nvGrpSpPr>
              <p:grpSpPr>
                <a:xfrm>
                  <a:off x="5204579" y="3045941"/>
                  <a:ext cx="457200" cy="1280984"/>
                  <a:chOff x="5204579" y="3045941"/>
                  <a:chExt cx="457200" cy="1280984"/>
                </a:xfrm>
              </p:grpSpPr>
              <p:sp>
                <p:nvSpPr>
                  <p:cNvPr id="21" name="Блок-схема: узел 20"/>
                  <p:cNvSpPr/>
                  <p:nvPr/>
                </p:nvSpPr>
                <p:spPr>
                  <a:xfrm>
                    <a:off x="5204579" y="3045941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F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" name="Блок-схема: узел 21"/>
                  <p:cNvSpPr/>
                  <p:nvPr/>
                </p:nvSpPr>
                <p:spPr>
                  <a:xfrm>
                    <a:off x="5204579" y="3869725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23" name="Прямая соединительная линия 22"/>
                  <p:cNvCxnSpPr>
                    <a:stCxn id="22" idx="0"/>
                    <a:endCxn id="21" idx="4"/>
                  </p:cNvCxnSpPr>
                  <p:nvPr/>
                </p:nvCxnSpPr>
                <p:spPr>
                  <a:xfrm flipV="1">
                    <a:off x="5433179" y="3503141"/>
                    <a:ext cx="0" cy="36658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9" name="Блок-схема: узел 18"/>
                <p:cNvSpPr/>
                <p:nvPr/>
              </p:nvSpPr>
              <p:spPr>
                <a:xfrm>
                  <a:off x="5204579" y="4693509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0" name="Прямая соединительная линия 19"/>
                <p:cNvCxnSpPr>
                  <a:stCxn id="19" idx="0"/>
                  <a:endCxn id="22" idx="4"/>
                </p:cNvCxnSpPr>
                <p:nvPr/>
              </p:nvCxnSpPr>
              <p:spPr>
                <a:xfrm flipV="1">
                  <a:off x="5433179" y="4326925"/>
                  <a:ext cx="0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Блок-схема: узел 12"/>
              <p:cNvSpPr/>
              <p:nvPr/>
            </p:nvSpPr>
            <p:spPr>
              <a:xfrm>
                <a:off x="5212191" y="5517293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" name="Прямая соединительная линия 13"/>
              <p:cNvCxnSpPr>
                <a:stCxn id="13" idx="0"/>
                <a:endCxn id="19" idx="4"/>
              </p:cNvCxnSpPr>
              <p:nvPr/>
            </p:nvCxnSpPr>
            <p:spPr>
              <a:xfrm flipH="1" flipV="1">
                <a:off x="5433179" y="5150709"/>
                <a:ext cx="7612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Блок-схема: узел 14"/>
              <p:cNvSpPr/>
              <p:nvPr/>
            </p:nvSpPr>
            <p:spPr>
              <a:xfrm>
                <a:off x="4404480" y="5517293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6" name="Прямая соединительная линия 15"/>
              <p:cNvCxnSpPr>
                <a:stCxn id="15" idx="0"/>
                <a:endCxn id="19" idx="4"/>
              </p:cNvCxnSpPr>
              <p:nvPr/>
            </p:nvCxnSpPr>
            <p:spPr>
              <a:xfrm flipV="1">
                <a:off x="4633080" y="5150709"/>
                <a:ext cx="800099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Блок-схема: узел 23"/>
              <p:cNvSpPr/>
              <p:nvPr/>
            </p:nvSpPr>
            <p:spPr>
              <a:xfrm>
                <a:off x="3596769" y="5517293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5" name="Прямая соединительная линия 24"/>
              <p:cNvCxnSpPr>
                <a:stCxn id="24" idx="0"/>
                <a:endCxn id="19" idx="4"/>
              </p:cNvCxnSpPr>
              <p:nvPr/>
            </p:nvCxnSpPr>
            <p:spPr>
              <a:xfrm flipV="1">
                <a:off x="3825369" y="5150709"/>
                <a:ext cx="1607810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Дуга 25"/>
            <p:cNvSpPr/>
            <p:nvPr/>
          </p:nvSpPr>
          <p:spPr>
            <a:xfrm rot="3396217">
              <a:off x="4640690" y="4565516"/>
              <a:ext cx="914400" cy="914400"/>
            </a:xfrm>
            <a:prstGeom prst="arc">
              <a:avLst>
                <a:gd name="adj1" fmla="val 20766489"/>
                <a:gd name="adj2" fmla="val 5191495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4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: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8633357"/>
                  </p:ext>
                </p:extLst>
              </p:nvPr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dirty="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52597623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8633357"/>
                  </p:ext>
                </p:extLst>
              </p:nvPr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55970" r="-10101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55970" r="-101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157143" r="-101015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157143" r="-1015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597623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257143" r="-101015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257143" r="-1015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2" name="Группа 21"/>
          <p:cNvGrpSpPr/>
          <p:nvPr/>
        </p:nvGrpSpPr>
        <p:grpSpPr>
          <a:xfrm>
            <a:off x="3596769" y="3045941"/>
            <a:ext cx="2072622" cy="2928552"/>
            <a:chOff x="3596769" y="3045941"/>
            <a:chExt cx="2072622" cy="2928552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3596769" y="3045941"/>
              <a:ext cx="2072622" cy="2928552"/>
              <a:chOff x="3596769" y="3045941"/>
              <a:chExt cx="2072622" cy="2928552"/>
            </a:xfrm>
          </p:grpSpPr>
          <p:grpSp>
            <p:nvGrpSpPr>
              <p:cNvPr id="25" name="Группа 24"/>
              <p:cNvGrpSpPr/>
              <p:nvPr/>
            </p:nvGrpSpPr>
            <p:grpSpPr>
              <a:xfrm>
                <a:off x="5204579" y="3045941"/>
                <a:ext cx="457200" cy="2104768"/>
                <a:chOff x="5204579" y="3045941"/>
                <a:chExt cx="457200" cy="2104768"/>
              </a:xfrm>
            </p:grpSpPr>
            <p:grpSp>
              <p:nvGrpSpPr>
                <p:cNvPr id="32" name="Группа 31"/>
                <p:cNvGrpSpPr/>
                <p:nvPr/>
              </p:nvGrpSpPr>
              <p:grpSpPr>
                <a:xfrm>
                  <a:off x="5204579" y="3045941"/>
                  <a:ext cx="457200" cy="1280984"/>
                  <a:chOff x="5204579" y="3045941"/>
                  <a:chExt cx="457200" cy="1280984"/>
                </a:xfrm>
              </p:grpSpPr>
              <p:sp>
                <p:nvSpPr>
                  <p:cNvPr id="35" name="Блок-схема: узел 34"/>
                  <p:cNvSpPr/>
                  <p:nvPr/>
                </p:nvSpPr>
                <p:spPr>
                  <a:xfrm>
                    <a:off x="5204579" y="3045941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F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" name="Блок-схема: узел 35"/>
                  <p:cNvSpPr/>
                  <p:nvPr/>
                </p:nvSpPr>
                <p:spPr>
                  <a:xfrm>
                    <a:off x="5204579" y="3869725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7" name="Прямая соединительная линия 36"/>
                  <p:cNvCxnSpPr>
                    <a:stCxn id="36" idx="0"/>
                    <a:endCxn id="35" idx="4"/>
                  </p:cNvCxnSpPr>
                  <p:nvPr/>
                </p:nvCxnSpPr>
                <p:spPr>
                  <a:xfrm flipV="1">
                    <a:off x="5433179" y="3503141"/>
                    <a:ext cx="0" cy="36658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Блок-схема: узел 32"/>
                <p:cNvSpPr/>
                <p:nvPr/>
              </p:nvSpPr>
              <p:spPr>
                <a:xfrm>
                  <a:off x="5204579" y="4693509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H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34" name="Прямая соединительная линия 33"/>
                <p:cNvCxnSpPr>
                  <a:stCxn id="33" idx="0"/>
                  <a:endCxn id="36" idx="4"/>
                </p:cNvCxnSpPr>
                <p:nvPr/>
              </p:nvCxnSpPr>
              <p:spPr>
                <a:xfrm flipV="1">
                  <a:off x="5433179" y="4326925"/>
                  <a:ext cx="0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Блок-схема: узел 25"/>
              <p:cNvSpPr/>
              <p:nvPr/>
            </p:nvSpPr>
            <p:spPr>
              <a:xfrm>
                <a:off x="5212191" y="5517293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7" name="Прямая соединительная линия 26"/>
              <p:cNvCxnSpPr>
                <a:stCxn id="26" idx="0"/>
                <a:endCxn id="33" idx="4"/>
              </p:cNvCxnSpPr>
              <p:nvPr/>
            </p:nvCxnSpPr>
            <p:spPr>
              <a:xfrm flipH="1" flipV="1">
                <a:off x="5433179" y="5150709"/>
                <a:ext cx="7612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Блок-схема: узел 27"/>
              <p:cNvSpPr/>
              <p:nvPr/>
            </p:nvSpPr>
            <p:spPr>
              <a:xfrm>
                <a:off x="4404480" y="5517293"/>
                <a:ext cx="457200" cy="457200"/>
              </a:xfrm>
              <a:prstGeom prst="flowChartConnector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9" name="Прямая соединительная линия 28"/>
              <p:cNvCxnSpPr>
                <a:stCxn id="28" idx="0"/>
                <a:endCxn id="33" idx="4"/>
              </p:cNvCxnSpPr>
              <p:nvPr/>
            </p:nvCxnSpPr>
            <p:spPr>
              <a:xfrm flipV="1">
                <a:off x="4633080" y="5150709"/>
                <a:ext cx="800099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Блок-схема: узел 29"/>
              <p:cNvSpPr/>
              <p:nvPr/>
            </p:nvSpPr>
            <p:spPr>
              <a:xfrm>
                <a:off x="3596769" y="5517293"/>
                <a:ext cx="457200" cy="457200"/>
              </a:xfrm>
              <a:prstGeom prst="flowChartConnector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1" name="Прямая соединительная линия 30"/>
              <p:cNvCxnSpPr>
                <a:stCxn id="30" idx="0"/>
                <a:endCxn id="33" idx="4"/>
              </p:cNvCxnSpPr>
              <p:nvPr/>
            </p:nvCxnSpPr>
            <p:spPr>
              <a:xfrm flipV="1">
                <a:off x="3825369" y="5150709"/>
                <a:ext cx="1607810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Дуга 23"/>
            <p:cNvSpPr/>
            <p:nvPr/>
          </p:nvSpPr>
          <p:spPr>
            <a:xfrm rot="3396217">
              <a:off x="4640690" y="4565516"/>
              <a:ext cx="914400" cy="914400"/>
            </a:xfrm>
            <a:prstGeom prst="arc">
              <a:avLst>
                <a:gd name="adj1" fmla="val 20766489"/>
                <a:gd name="adj2" fmla="val 5191495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35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ru-RU" sz="24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6864045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type m:val="noBar"/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sin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func>
                                              <m:func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uncPr>
                                              <m:fName>
                                                <m:r>
                                                  <m:rPr>
                                                    <m:sty m:val="p"/>
                                                  </m:rPr>
                                                  <a:rPr lang="en-US" sz="1600" b="0" i="0" smtClean="0">
                                                    <a:latin typeface="Cambria Math" panose="02040503050406030204" pitchFamily="18" charset="0"/>
                                                  </a:rPr>
                                                  <m:t>cos</m:t>
                                                </m:r>
                                              </m:fName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</m:func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</m:num>
                                          <m:den>
                                            <m:eqArr>
                                              <m:eqArrPr>
                                                <m:ctrlP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tan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cot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</m:e>
                                              <m:e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sec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  <m:r>
                                                  <a:rPr lang="en-US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func>
                                                  <m:funcPr>
                                                    <m:ctrlP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uncPr>
                                                  <m:fName>
                                                    <m:r>
                                                      <m:rPr>
                                                        <m:sty m:val="p"/>
                                                      </m:rPr>
                                                      <a:rPr lang="en-US" sz="1600" b="0" i="0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csc</m:t>
                                                    </m:r>
                                                  </m:fName>
                                                  <m:e>
                                                    <m:r>
                                                      <a:rPr lang="en-US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func>
                                              </m:e>
                                            </m:eqArr>
                                          </m:den>
                                        </m:f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sin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cos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tan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func>
                                          <m:funcPr>
                                            <m:ctrlP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csc</m:t>
                                            </m:r>
                                          </m:fName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func>
                                      </m:e>
                                    </m:d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cot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func>
                                      <m:func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600" b="0" i="0" smtClean="0">
                                            <a:latin typeface="Cambria Math" panose="02040503050406030204" pitchFamily="18" charset="0"/>
                                          </a:rPr>
                                          <m:t>sec</m:t>
                                        </m:r>
                                      </m:fName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55485250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sSup>
                                          <m:s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6864045"/>
                  </p:ext>
                </p:extLst>
              </p:nvPr>
            </p:nvGraphicFramePr>
            <p:xfrm>
              <a:off x="4868561" y="2087943"/>
              <a:ext cx="3984086" cy="40819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2043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992043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Эвристические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201034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424" r="-100305" b="-73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424" r="-612" b="-739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5485250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326119" r="-100305" b="-82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326119" r="-612" b="-820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5" t="-543810" r="-100305" b="-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612" t="-543810" r="-612" b="-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9" name="Группа 28"/>
          <p:cNvGrpSpPr/>
          <p:nvPr/>
        </p:nvGrpSpPr>
        <p:grpSpPr>
          <a:xfrm>
            <a:off x="2623195" y="2589405"/>
            <a:ext cx="2072622" cy="3738082"/>
            <a:chOff x="2623195" y="2589405"/>
            <a:chExt cx="2072622" cy="3738082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2623195" y="2589405"/>
              <a:ext cx="2072622" cy="2928552"/>
              <a:chOff x="3596769" y="3045941"/>
              <a:chExt cx="2072622" cy="2928552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3596769" y="3045941"/>
                <a:ext cx="2072622" cy="2928552"/>
                <a:chOff x="3596769" y="3045941"/>
                <a:chExt cx="2072622" cy="2928552"/>
              </a:xfrm>
            </p:grpSpPr>
            <p:grpSp>
              <p:nvGrpSpPr>
                <p:cNvPr id="13" name="Группа 12"/>
                <p:cNvGrpSpPr/>
                <p:nvPr/>
              </p:nvGrpSpPr>
              <p:grpSpPr>
                <a:xfrm>
                  <a:off x="5204579" y="3045941"/>
                  <a:ext cx="457200" cy="2104768"/>
                  <a:chOff x="5204579" y="3045941"/>
                  <a:chExt cx="457200" cy="2104768"/>
                </a:xfrm>
              </p:grpSpPr>
              <p:grpSp>
                <p:nvGrpSpPr>
                  <p:cNvPr id="20" name="Группа 19"/>
                  <p:cNvGrpSpPr/>
                  <p:nvPr/>
                </p:nvGrpSpPr>
                <p:grpSpPr>
                  <a:xfrm>
                    <a:off x="5204579" y="3045941"/>
                    <a:ext cx="457200" cy="1280984"/>
                    <a:chOff x="5204579" y="3045941"/>
                    <a:chExt cx="457200" cy="1280984"/>
                  </a:xfrm>
                </p:grpSpPr>
                <p:sp>
                  <p:nvSpPr>
                    <p:cNvPr id="23" name="Блок-схема: узел 22"/>
                    <p:cNvSpPr/>
                    <p:nvPr/>
                  </p:nvSpPr>
                  <p:spPr>
                    <a:xfrm>
                      <a:off x="5204579" y="3045941"/>
                      <a:ext cx="457200" cy="457200"/>
                    </a:xfrm>
                    <a:prstGeom prst="flowChartConnector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4" name="Блок-схема: узел 23"/>
                    <p:cNvSpPr/>
                    <p:nvPr/>
                  </p:nvSpPr>
                  <p:spPr>
                    <a:xfrm>
                      <a:off x="5204579" y="3869725"/>
                      <a:ext cx="457200" cy="457200"/>
                    </a:xfrm>
                    <a:prstGeom prst="flowChartConnector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cxnSp>
                  <p:nvCxnSpPr>
                    <p:cNvPr id="25" name="Прямая соединительная линия 24"/>
                    <p:cNvCxnSpPr>
                      <a:stCxn id="24" idx="0"/>
                      <a:endCxn id="23" idx="4"/>
                    </p:cNvCxnSpPr>
                    <p:nvPr/>
                  </p:nvCxnSpPr>
                  <p:spPr>
                    <a:xfrm flipV="1">
                      <a:off x="5433179" y="3503141"/>
                      <a:ext cx="0" cy="36658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1" name="Блок-схема: узел 20"/>
                  <p:cNvSpPr/>
                  <p:nvPr/>
                </p:nvSpPr>
                <p:spPr>
                  <a:xfrm>
                    <a:off x="5204579" y="4693509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H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22" name="Прямая соединительная линия 21"/>
                  <p:cNvCxnSpPr>
                    <a:stCxn id="21" idx="0"/>
                    <a:endCxn id="24" idx="4"/>
                  </p:cNvCxnSpPr>
                  <p:nvPr/>
                </p:nvCxnSpPr>
                <p:spPr>
                  <a:xfrm flipV="1">
                    <a:off x="5433179" y="4326925"/>
                    <a:ext cx="0" cy="36658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Блок-схема: узел 13"/>
                <p:cNvSpPr/>
                <p:nvPr/>
              </p:nvSpPr>
              <p:spPr>
                <a:xfrm>
                  <a:off x="5212191" y="5517293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K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5" name="Прямая соединительная линия 14"/>
                <p:cNvCxnSpPr>
                  <a:stCxn id="14" idx="0"/>
                  <a:endCxn id="21" idx="4"/>
                </p:cNvCxnSpPr>
                <p:nvPr/>
              </p:nvCxnSpPr>
              <p:spPr>
                <a:xfrm flipH="1" flipV="1">
                  <a:off x="5433179" y="5150709"/>
                  <a:ext cx="7612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Блок-схема: узел 15"/>
                <p:cNvSpPr/>
                <p:nvPr/>
              </p:nvSpPr>
              <p:spPr>
                <a:xfrm>
                  <a:off x="4404480" y="5517293"/>
                  <a:ext cx="457200" cy="457200"/>
                </a:xfrm>
                <a:prstGeom prst="flowChartConnector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J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7" name="Прямая соединительная линия 16"/>
                <p:cNvCxnSpPr>
                  <a:stCxn id="16" idx="0"/>
                  <a:endCxn id="21" idx="4"/>
                </p:cNvCxnSpPr>
                <p:nvPr/>
              </p:nvCxnSpPr>
              <p:spPr>
                <a:xfrm flipV="1">
                  <a:off x="4633080" y="5150709"/>
                  <a:ext cx="800099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Блок-схема: узел 17"/>
                <p:cNvSpPr/>
                <p:nvPr/>
              </p:nvSpPr>
              <p:spPr>
                <a:xfrm>
                  <a:off x="3596769" y="5517293"/>
                  <a:ext cx="457200" cy="457200"/>
                </a:xfrm>
                <a:prstGeom prst="flowChartConnector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I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9" name="Прямая соединительная линия 18"/>
                <p:cNvCxnSpPr>
                  <a:stCxn id="18" idx="0"/>
                  <a:endCxn id="21" idx="4"/>
                </p:cNvCxnSpPr>
                <p:nvPr/>
              </p:nvCxnSpPr>
              <p:spPr>
                <a:xfrm flipV="1">
                  <a:off x="3825369" y="5150709"/>
                  <a:ext cx="1607810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Дуга 11"/>
              <p:cNvSpPr/>
              <p:nvPr/>
            </p:nvSpPr>
            <p:spPr>
              <a:xfrm rot="3396217">
                <a:off x="4640690" y="4565516"/>
                <a:ext cx="914400" cy="914400"/>
              </a:xfrm>
              <a:prstGeom prst="arc">
                <a:avLst>
                  <a:gd name="adj1" fmla="val 20766489"/>
                  <a:gd name="adj2" fmla="val 5191495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6" name="Блок-схема: узел 25"/>
            <p:cNvSpPr/>
            <p:nvPr/>
          </p:nvSpPr>
          <p:spPr>
            <a:xfrm>
              <a:off x="4231005" y="587028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Прямая соединительная линия 26"/>
            <p:cNvCxnSpPr>
              <a:stCxn id="26" idx="0"/>
              <a:endCxn id="14" idx="4"/>
            </p:cNvCxnSpPr>
            <p:nvPr/>
          </p:nvCxnSpPr>
          <p:spPr>
            <a:xfrm flipV="1">
              <a:off x="4459605" y="5517957"/>
              <a:ext cx="7612" cy="3523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Problem reduction –</a:t>
            </a:r>
            <a:r>
              <a:rPr lang="ru-RU" sz="2400" dirty="0" smtClean="0"/>
              <a:t> декомпозиция задачи</a:t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 smtClean="0"/>
              <a:t>И</a:t>
            </a:r>
            <a:r>
              <a:rPr lang="en-US" sz="2400" dirty="0" smtClean="0"/>
              <a:t>/</a:t>
            </a:r>
            <a:r>
              <a:rPr lang="ru-RU" sz="2400" dirty="0" smtClean="0"/>
              <a:t>ИЛИ-дерево – структура, отображающая замену решения </a:t>
            </a:r>
            <a:r>
              <a:rPr lang="ru-RU" sz="2400" dirty="0"/>
              <a:t>одной </a:t>
            </a:r>
            <a:r>
              <a:rPr lang="ru-RU" sz="2400" dirty="0" smtClean="0"/>
              <a:t>задачи </a:t>
            </a:r>
            <a:r>
              <a:rPr lang="ru-RU" sz="2400" dirty="0"/>
              <a:t>решением серии более простых </a:t>
            </a:r>
            <a:r>
              <a:rPr lang="ru-RU" sz="2400" dirty="0" smtClean="0"/>
              <a:t>задач</a:t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dirty="0" smtClean="0"/>
              <a:t>Глубина декомпозиции – высота И/ИЛИ-дерева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/>
          </a:p>
          <a:p>
            <a:r>
              <a:rPr lang="ru-RU" sz="2400" dirty="0"/>
              <a:t>Знания </a:t>
            </a:r>
            <a:r>
              <a:rPr lang="ru-RU" sz="2400" dirty="0" smtClean="0"/>
              <a:t>– задачи, решение которых известно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Символьное интегрирование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𝑧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z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4209915"/>
                  </p:ext>
                </p:extLst>
              </p:nvPr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dirty="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b="0" i="1" dirty="0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52597623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unc>
                                      <m:func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 smtClean="0"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4209915"/>
                  </p:ext>
                </p:extLst>
              </p:nvPr>
            </p:nvGraphicFramePr>
            <p:xfrm>
              <a:off x="5905601" y="1981200"/>
              <a:ext cx="2393008" cy="286124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96504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196504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428368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Знания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55970" r="-10101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55970" r="-101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157143" r="-101015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157143" r="-1015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597623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8" t="-257143" r="-101015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508" t="-257143" r="-1015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2" name="Группа 11"/>
          <p:cNvGrpSpPr/>
          <p:nvPr/>
        </p:nvGrpSpPr>
        <p:grpSpPr>
          <a:xfrm>
            <a:off x="3490951" y="2320783"/>
            <a:ext cx="2072622" cy="3738082"/>
            <a:chOff x="2623195" y="2589405"/>
            <a:chExt cx="2072622" cy="3738082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2623195" y="2589405"/>
              <a:ext cx="2072622" cy="2928552"/>
              <a:chOff x="3596769" y="3045941"/>
              <a:chExt cx="2072622" cy="2928552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3596769" y="3045941"/>
                <a:ext cx="2072622" cy="2928552"/>
                <a:chOff x="3596769" y="3045941"/>
                <a:chExt cx="2072622" cy="2928552"/>
              </a:xfrm>
            </p:grpSpPr>
            <p:grpSp>
              <p:nvGrpSpPr>
                <p:cNvPr id="19" name="Группа 18"/>
                <p:cNvGrpSpPr/>
                <p:nvPr/>
              </p:nvGrpSpPr>
              <p:grpSpPr>
                <a:xfrm>
                  <a:off x="5204579" y="3045941"/>
                  <a:ext cx="457200" cy="2104768"/>
                  <a:chOff x="5204579" y="3045941"/>
                  <a:chExt cx="457200" cy="2104768"/>
                </a:xfrm>
              </p:grpSpPr>
              <p:grpSp>
                <p:nvGrpSpPr>
                  <p:cNvPr id="26" name="Группа 25"/>
                  <p:cNvGrpSpPr/>
                  <p:nvPr/>
                </p:nvGrpSpPr>
                <p:grpSpPr>
                  <a:xfrm>
                    <a:off x="5204579" y="3045941"/>
                    <a:ext cx="457200" cy="1280984"/>
                    <a:chOff x="5204579" y="3045941"/>
                    <a:chExt cx="457200" cy="1280984"/>
                  </a:xfrm>
                </p:grpSpPr>
                <p:sp>
                  <p:nvSpPr>
                    <p:cNvPr id="29" name="Блок-схема: узел 28"/>
                    <p:cNvSpPr/>
                    <p:nvPr/>
                  </p:nvSpPr>
                  <p:spPr>
                    <a:xfrm>
                      <a:off x="5204579" y="3045941"/>
                      <a:ext cx="457200" cy="457200"/>
                    </a:xfrm>
                    <a:prstGeom prst="flowChartConnector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0" name="Блок-схема: узел 29"/>
                    <p:cNvSpPr/>
                    <p:nvPr/>
                  </p:nvSpPr>
                  <p:spPr>
                    <a:xfrm>
                      <a:off x="5204579" y="3869725"/>
                      <a:ext cx="457200" cy="457200"/>
                    </a:xfrm>
                    <a:prstGeom prst="flowChartConnector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cxnSp>
                  <p:nvCxnSpPr>
                    <p:cNvPr id="31" name="Прямая соединительная линия 30"/>
                    <p:cNvCxnSpPr>
                      <a:stCxn id="30" idx="0"/>
                      <a:endCxn id="29" idx="4"/>
                    </p:cNvCxnSpPr>
                    <p:nvPr/>
                  </p:nvCxnSpPr>
                  <p:spPr>
                    <a:xfrm flipV="1">
                      <a:off x="5433179" y="3503141"/>
                      <a:ext cx="0" cy="36658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7" name="Блок-схема: узел 26"/>
                  <p:cNvSpPr/>
                  <p:nvPr/>
                </p:nvSpPr>
                <p:spPr>
                  <a:xfrm>
                    <a:off x="5204579" y="4693509"/>
                    <a:ext cx="457200" cy="457200"/>
                  </a:xfrm>
                  <a:prstGeom prst="flowChartConnector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H</a:t>
                    </a:r>
                    <a:endParaRPr lang="ru-RU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28" name="Прямая соединительная линия 27"/>
                  <p:cNvCxnSpPr>
                    <a:stCxn id="27" idx="0"/>
                    <a:endCxn id="30" idx="4"/>
                  </p:cNvCxnSpPr>
                  <p:nvPr/>
                </p:nvCxnSpPr>
                <p:spPr>
                  <a:xfrm flipV="1">
                    <a:off x="5433179" y="4326925"/>
                    <a:ext cx="0" cy="36658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" name="Блок-схема: узел 19"/>
                <p:cNvSpPr/>
                <p:nvPr/>
              </p:nvSpPr>
              <p:spPr>
                <a:xfrm>
                  <a:off x="5212191" y="5517293"/>
                  <a:ext cx="457200" cy="457200"/>
                </a:xfrm>
                <a:prstGeom prst="flowChartConnector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K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1" name="Прямая соединительная линия 20"/>
                <p:cNvCxnSpPr>
                  <a:stCxn id="20" idx="0"/>
                  <a:endCxn id="27" idx="4"/>
                </p:cNvCxnSpPr>
                <p:nvPr/>
              </p:nvCxnSpPr>
              <p:spPr>
                <a:xfrm flipH="1" flipV="1">
                  <a:off x="5433179" y="5150709"/>
                  <a:ext cx="7612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Блок-схема: узел 21"/>
                <p:cNvSpPr/>
                <p:nvPr/>
              </p:nvSpPr>
              <p:spPr>
                <a:xfrm>
                  <a:off x="4404480" y="5517293"/>
                  <a:ext cx="457200" cy="457200"/>
                </a:xfrm>
                <a:prstGeom prst="flowChartConnector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J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3" name="Прямая соединительная линия 22"/>
                <p:cNvCxnSpPr>
                  <a:stCxn id="22" idx="0"/>
                  <a:endCxn id="27" idx="4"/>
                </p:cNvCxnSpPr>
                <p:nvPr/>
              </p:nvCxnSpPr>
              <p:spPr>
                <a:xfrm flipV="1">
                  <a:off x="4633080" y="5150709"/>
                  <a:ext cx="800099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Блок-схема: узел 23"/>
                <p:cNvSpPr/>
                <p:nvPr/>
              </p:nvSpPr>
              <p:spPr>
                <a:xfrm>
                  <a:off x="3596769" y="5517293"/>
                  <a:ext cx="457200" cy="457200"/>
                </a:xfrm>
                <a:prstGeom prst="flowChartConnector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I</a:t>
                  </a:r>
                  <a:endParaRPr lang="ru-RU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5" name="Прямая соединительная линия 24"/>
                <p:cNvCxnSpPr>
                  <a:stCxn id="24" idx="0"/>
                  <a:endCxn id="27" idx="4"/>
                </p:cNvCxnSpPr>
                <p:nvPr/>
              </p:nvCxnSpPr>
              <p:spPr>
                <a:xfrm flipV="1">
                  <a:off x="3825369" y="5150709"/>
                  <a:ext cx="1607810" cy="36658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Дуга 17"/>
              <p:cNvSpPr/>
              <p:nvPr/>
            </p:nvSpPr>
            <p:spPr>
              <a:xfrm rot="3396217">
                <a:off x="4640690" y="4565516"/>
                <a:ext cx="914400" cy="914400"/>
              </a:xfrm>
              <a:prstGeom prst="arc">
                <a:avLst>
                  <a:gd name="adj1" fmla="val 20766489"/>
                  <a:gd name="adj2" fmla="val 5191495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5" name="Блок-схема: узел 14"/>
            <p:cNvSpPr/>
            <p:nvPr/>
          </p:nvSpPr>
          <p:spPr>
            <a:xfrm>
              <a:off x="4231005" y="5870287"/>
              <a:ext cx="457200" cy="457200"/>
            </a:xfrm>
            <a:prstGeom prst="flowChartConnector">
              <a:avLst/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>
              <a:stCxn id="15" idx="0"/>
              <a:endCxn id="20" idx="4"/>
            </p:cNvCxnSpPr>
            <p:nvPr/>
          </p:nvCxnSpPr>
          <p:spPr>
            <a:xfrm flipV="1">
              <a:off x="4459605" y="5517957"/>
              <a:ext cx="7612" cy="3523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В 1961 году</a:t>
            </a:r>
            <a:r>
              <a:rPr lang="en-US" sz="2400" dirty="0" smtClean="0"/>
              <a:t> </a:t>
            </a:r>
            <a:r>
              <a:rPr lang="ru-RU" sz="2400" dirty="0"/>
              <a:t>Джеймс Роберт </a:t>
            </a:r>
            <a:r>
              <a:rPr lang="ru-RU" sz="2400" dirty="0" err="1"/>
              <a:t>Слейгл</a:t>
            </a:r>
            <a:r>
              <a:rPr lang="ru-RU" sz="2400" dirty="0"/>
              <a:t> разработал программу </a:t>
            </a:r>
            <a:r>
              <a:rPr lang="en-US" sz="2400" dirty="0"/>
              <a:t>SAINT (Symbolic Automatic </a:t>
            </a:r>
            <a:r>
              <a:rPr lang="en-US" sz="2400" dirty="0" err="1"/>
              <a:t>INTegrator</a:t>
            </a:r>
            <a:r>
              <a:rPr lang="en-US" sz="2400" dirty="0"/>
              <a:t>) </a:t>
            </a:r>
            <a:r>
              <a:rPr lang="ru-RU" sz="2400" dirty="0"/>
              <a:t>для решения задачи </a:t>
            </a:r>
            <a:r>
              <a:rPr lang="ru-RU" sz="2400"/>
              <a:t>символьного </a:t>
            </a:r>
            <a:r>
              <a:rPr lang="ru-RU" sz="2400" smtClean="0"/>
              <a:t>интегрирования.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Она состояла из:</a:t>
            </a:r>
          </a:p>
          <a:p>
            <a:r>
              <a:rPr lang="ru-RU" sz="2400" dirty="0" smtClean="0"/>
              <a:t>26 элементов знаний</a:t>
            </a:r>
          </a:p>
          <a:p>
            <a:r>
              <a:rPr lang="ru-RU" sz="2400" dirty="0" smtClean="0"/>
              <a:t>12 безопасных преобразований</a:t>
            </a:r>
          </a:p>
          <a:p>
            <a:r>
              <a:rPr lang="ru-RU" sz="2400" dirty="0" smtClean="0"/>
              <a:t>12 эвристических преобразований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2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793799" y="3010495"/>
            <a:ext cx="7556400" cy="837000"/>
          </a:xfrm>
          <a:prstGeom prst="rect">
            <a:avLst/>
          </a:prstGeom>
        </p:spPr>
        <p:txBody>
          <a:bodyPr vert="horz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499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474" y="1981200"/>
            <a:ext cx="7800135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И/ИЛИ-дерево состоит из двух видов вершин:</a:t>
            </a:r>
          </a:p>
          <a:p>
            <a:r>
              <a:rPr lang="ru-RU" sz="2400" dirty="0" smtClean="0"/>
              <a:t>И-вершина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ru-RU" sz="2400" dirty="0"/>
              <a:t>для решения задачи необходимо решить </a:t>
            </a:r>
            <a:r>
              <a:rPr lang="ru-RU" sz="2400" b="1" dirty="0"/>
              <a:t>все</a:t>
            </a:r>
            <a:r>
              <a:rPr lang="ru-RU" sz="2400" dirty="0"/>
              <a:t> задачи, отвечающие дочерним </a:t>
            </a:r>
            <a:r>
              <a:rPr lang="ru-RU" sz="2400" dirty="0" smtClean="0"/>
              <a:t>вершинам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  <a:p>
            <a:r>
              <a:rPr lang="ru-RU" sz="2400" dirty="0" smtClean="0"/>
              <a:t>ИЛИ-вершина – для решения </a:t>
            </a:r>
            <a:r>
              <a:rPr lang="ru-RU" sz="2400" dirty="0"/>
              <a:t>задачи необходимо решить </a:t>
            </a:r>
            <a:r>
              <a:rPr lang="ru-RU" sz="2400" b="1" dirty="0"/>
              <a:t>хотя бы одну </a:t>
            </a:r>
            <a:r>
              <a:rPr lang="ru-RU" sz="2400" dirty="0"/>
              <a:t>задачу, отвечающую дочерней </a:t>
            </a:r>
            <a:r>
              <a:rPr lang="ru-RU" sz="2400" dirty="0" smtClean="0"/>
              <a:t>вершине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899689" y="4905870"/>
            <a:ext cx="1369632" cy="1388114"/>
            <a:chOff x="3765395" y="4900978"/>
            <a:chExt cx="1369632" cy="1388114"/>
          </a:xfrm>
        </p:grpSpPr>
        <p:sp>
          <p:nvSpPr>
            <p:cNvPr id="20" name="Блок-схема: узел 19"/>
            <p:cNvSpPr/>
            <p:nvPr/>
          </p:nvSpPr>
          <p:spPr>
            <a:xfrm>
              <a:off x="4220627" y="4900978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Блок-схема: узел 20"/>
            <p:cNvSpPr/>
            <p:nvPr/>
          </p:nvSpPr>
          <p:spPr>
            <a:xfrm>
              <a:off x="3765395" y="5831892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Прямая соединительная линия 21"/>
            <p:cNvCxnSpPr>
              <a:stCxn id="20" idx="4"/>
              <a:endCxn id="21" idx="0"/>
            </p:cNvCxnSpPr>
            <p:nvPr/>
          </p:nvCxnSpPr>
          <p:spPr>
            <a:xfrm flipH="1">
              <a:off x="3993995" y="5358178"/>
              <a:ext cx="455232" cy="4737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Блок-схема: узел 22"/>
            <p:cNvSpPr/>
            <p:nvPr/>
          </p:nvSpPr>
          <p:spPr>
            <a:xfrm>
              <a:off x="4677827" y="5831892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Прямая соединительная линия 23"/>
            <p:cNvCxnSpPr>
              <a:stCxn id="20" idx="4"/>
              <a:endCxn id="23" idx="0"/>
            </p:cNvCxnSpPr>
            <p:nvPr/>
          </p:nvCxnSpPr>
          <p:spPr>
            <a:xfrm>
              <a:off x="4449227" y="5358178"/>
              <a:ext cx="457200" cy="4737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105233" y="5542844"/>
              <a:ext cx="6654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ИЛИ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899689" y="2637201"/>
            <a:ext cx="1369632" cy="1481083"/>
            <a:chOff x="6685155" y="4859871"/>
            <a:chExt cx="1369632" cy="1481083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6685155" y="4952840"/>
              <a:ext cx="1369632" cy="1388114"/>
              <a:chOff x="5632075" y="4900978"/>
              <a:chExt cx="1369632" cy="1388114"/>
            </a:xfrm>
          </p:grpSpPr>
          <p:sp>
            <p:nvSpPr>
              <p:cNvPr id="27" name="Блок-схема: узел 26"/>
              <p:cNvSpPr/>
              <p:nvPr/>
            </p:nvSpPr>
            <p:spPr>
              <a:xfrm>
                <a:off x="6087307" y="4900978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Блок-схема: узел 27"/>
              <p:cNvSpPr/>
              <p:nvPr/>
            </p:nvSpPr>
            <p:spPr>
              <a:xfrm>
                <a:off x="5632075" y="5831892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9" name="Прямая соединительная линия 28"/>
              <p:cNvCxnSpPr>
                <a:stCxn id="27" idx="4"/>
                <a:endCxn id="28" idx="0"/>
              </p:cNvCxnSpPr>
              <p:nvPr/>
            </p:nvCxnSpPr>
            <p:spPr>
              <a:xfrm flipH="1">
                <a:off x="5860675" y="5358178"/>
                <a:ext cx="455232" cy="47371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Блок-схема: узел 29"/>
              <p:cNvSpPr/>
              <p:nvPr/>
            </p:nvSpPr>
            <p:spPr>
              <a:xfrm>
                <a:off x="6544507" y="5831892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143910" y="5664592"/>
                <a:ext cx="3439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2" name="Прямая соединительная линия 31"/>
              <p:cNvCxnSpPr>
                <a:stCxn id="27" idx="4"/>
                <a:endCxn id="30" idx="0"/>
              </p:cNvCxnSpPr>
              <p:nvPr/>
            </p:nvCxnSpPr>
            <p:spPr>
              <a:xfrm>
                <a:off x="6315907" y="5358178"/>
                <a:ext cx="457200" cy="47371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Дуга 32"/>
            <p:cNvSpPr/>
            <p:nvPr/>
          </p:nvSpPr>
          <p:spPr>
            <a:xfrm rot="2252646">
              <a:off x="6896565" y="4859871"/>
              <a:ext cx="914400" cy="914400"/>
            </a:xfrm>
            <a:prstGeom prst="arc">
              <a:avLst>
                <a:gd name="adj1" fmla="val 845135"/>
                <a:gd name="adj2" fmla="val 5191495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20227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Безопасное</a:t>
            </a:r>
            <a:r>
              <a:rPr lang="en-US" dirty="0" smtClean="0"/>
              <a:t> </a:t>
            </a:r>
            <a:r>
              <a:rPr lang="ru-RU" dirty="0"/>
              <a:t>преобразование – изменение, не влияющее на </a:t>
            </a:r>
            <a:r>
              <a:rPr lang="ru-RU" dirty="0" smtClean="0"/>
              <a:t>ход решения задачи </a:t>
            </a:r>
            <a:br>
              <a:rPr lang="ru-RU" dirty="0" smtClean="0"/>
            </a:br>
            <a:r>
              <a:rPr lang="ru-RU" dirty="0" smtClean="0"/>
              <a:t>(соответствует ребру из И-вершины)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Эвристическое</a:t>
            </a:r>
            <a:r>
              <a:rPr lang="en-US" dirty="0" smtClean="0"/>
              <a:t> </a:t>
            </a:r>
            <a:r>
              <a:rPr lang="ru-RU" dirty="0"/>
              <a:t>преобразование – изменение, </a:t>
            </a:r>
            <a:r>
              <a:rPr lang="ru-RU" smtClean="0"/>
              <a:t>от </a:t>
            </a:r>
            <a:r>
              <a:rPr lang="ru-RU" smtClean="0"/>
              <a:t>которого зависит </a:t>
            </a:r>
            <a:r>
              <a:rPr lang="ru-RU" dirty="0" smtClean="0"/>
              <a:t>существование решения задачи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(соответствует ребру из ИЛИ-вершины)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4" name="Footer Placeholder 4"/>
          <p:cNvSpPr txBox="1">
            <a:spLocks/>
          </p:cNvSpPr>
          <p:nvPr/>
        </p:nvSpPr>
        <p:spPr>
          <a:xfrm>
            <a:off x="510830" y="6261691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5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декомпозиции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8474" y="2409567"/>
            <a:ext cx="2051222" cy="10750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Применить все безопасные преобразования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0127" y="2409566"/>
            <a:ext cx="2051222" cy="10750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Посмотреть задачи в Знаниях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>
            <a:stCxn id="5" idx="3"/>
            <a:endCxn id="6" idx="1"/>
          </p:cNvCxnSpPr>
          <p:nvPr/>
        </p:nvCxnSpPr>
        <p:spPr>
          <a:xfrm flipV="1">
            <a:off x="2549696" y="2947085"/>
            <a:ext cx="5304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решение 10"/>
          <p:cNvSpPr/>
          <p:nvPr/>
        </p:nvSpPr>
        <p:spPr>
          <a:xfrm>
            <a:off x="5661780" y="2258195"/>
            <a:ext cx="2410761" cy="137778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Исходная задача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решена?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6" idx="3"/>
            <a:endCxn id="11" idx="1"/>
          </p:cNvCxnSpPr>
          <p:nvPr/>
        </p:nvCxnSpPr>
        <p:spPr>
          <a:xfrm>
            <a:off x="5131349" y="2947085"/>
            <a:ext cx="5304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1" idx="2"/>
            <a:endCxn id="19" idx="3"/>
          </p:cNvCxnSpPr>
          <p:nvPr/>
        </p:nvCxnSpPr>
        <p:spPr>
          <a:xfrm flipH="1">
            <a:off x="5131349" y="3635975"/>
            <a:ext cx="1735812" cy="1352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080127" y="4450488"/>
            <a:ext cx="2051222" cy="10750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Выбрать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задачу для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8474" y="4449455"/>
            <a:ext cx="2051222" cy="10750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Применить</a:t>
            </a:r>
            <a:br>
              <a:rPr lang="ru-RU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эвристическое</a:t>
            </a:r>
          </a:p>
          <a:p>
            <a:pPr algn="ctr"/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преобразование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 стрелкой 21"/>
          <p:cNvCxnSpPr>
            <a:stCxn id="19" idx="1"/>
            <a:endCxn id="21" idx="3"/>
          </p:cNvCxnSpPr>
          <p:nvPr/>
        </p:nvCxnSpPr>
        <p:spPr>
          <a:xfrm flipH="1" flipV="1">
            <a:off x="2549696" y="4986974"/>
            <a:ext cx="530431" cy="10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1" idx="0"/>
            <a:endCxn id="5" idx="2"/>
          </p:cNvCxnSpPr>
          <p:nvPr/>
        </p:nvCxnSpPr>
        <p:spPr>
          <a:xfrm flipV="1">
            <a:off x="1524085" y="3484604"/>
            <a:ext cx="0" cy="9648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1" idx="2"/>
            <a:endCxn id="38" idx="0"/>
          </p:cNvCxnSpPr>
          <p:nvPr/>
        </p:nvCxnSpPr>
        <p:spPr>
          <a:xfrm>
            <a:off x="6867161" y="3635975"/>
            <a:ext cx="8877" cy="9444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44500" y="3804162"/>
            <a:ext cx="66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47579" y="3810511"/>
            <a:ext cx="66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Улыбающееся лицо 37"/>
          <p:cNvSpPr/>
          <p:nvPr/>
        </p:nvSpPr>
        <p:spPr>
          <a:xfrm>
            <a:off x="6418838" y="4580400"/>
            <a:ext cx="914400" cy="91440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выбора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Поиск в глубину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Поиск в ширину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Выбор вершины с лучшей оценкой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Символьное интегрирование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6044593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limLoc m:val="undOvr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ⅆ</m:t>
                                    </m:r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ru-RU" sz="1800" dirty="0"/>
                                      <m:t> 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6044593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40080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82707" r="-100787" b="-302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82707" r="-787" b="-302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181343" r="-10078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181343" r="-787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283459" r="-100787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283459" r="-787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383459" r="-100787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Блок-схема: узел 5"/>
          <p:cNvSpPr/>
          <p:nvPr/>
        </p:nvSpPr>
        <p:spPr>
          <a:xfrm>
            <a:off x="5204579" y="304594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Символьное интегрирование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5204579" y="3045941"/>
            <a:ext cx="457200" cy="1280984"/>
            <a:chOff x="5204579" y="3045941"/>
            <a:chExt cx="457200" cy="1280984"/>
          </a:xfrm>
        </p:grpSpPr>
        <p:sp>
          <p:nvSpPr>
            <p:cNvPr id="7" name="Блок-схема: узел 6"/>
            <p:cNvSpPr/>
            <p:nvPr/>
          </p:nvSpPr>
          <p:spPr>
            <a:xfrm>
              <a:off x="5204579" y="3045941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узел 7"/>
            <p:cNvSpPr/>
            <p:nvPr/>
          </p:nvSpPr>
          <p:spPr>
            <a:xfrm>
              <a:off x="5204579" y="3869725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Прямая соединительная линия 9"/>
            <p:cNvCxnSpPr>
              <a:stCxn id="8" idx="0"/>
              <a:endCxn id="7" idx="4"/>
            </p:cNvCxnSpPr>
            <p:nvPr/>
          </p:nvCxnSpPr>
          <p:spPr>
            <a:xfrm flipV="1">
              <a:off x="5433179" y="3503141"/>
              <a:ext cx="0" cy="36658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Таблица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576355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limLoc m:val="undOvr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ⅆ</m:t>
                                    </m:r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ru-RU" sz="1800" dirty="0"/>
                                      <m:t> 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Таблица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576355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40080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82707" r="-100787" b="-302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82707" r="-787" b="-302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181343" r="-10078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181343" r="-787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283459" r="-100787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283459" r="-787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383459" r="-100787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2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Символьное интегрирование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5204579" y="3045941"/>
            <a:ext cx="457200" cy="2104768"/>
            <a:chOff x="5204579" y="3045941"/>
            <a:chExt cx="457200" cy="2104768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5204579" y="3045941"/>
              <a:ext cx="457200" cy="1280984"/>
              <a:chOff x="5204579" y="3045941"/>
              <a:chExt cx="457200" cy="1280984"/>
            </a:xfrm>
          </p:grpSpPr>
          <p:sp>
            <p:nvSpPr>
              <p:cNvPr id="7" name="Блок-схема: узел 6"/>
              <p:cNvSpPr/>
              <p:nvPr/>
            </p:nvSpPr>
            <p:spPr>
              <a:xfrm>
                <a:off x="5204579" y="3045941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Блок-схема: узел 7"/>
              <p:cNvSpPr/>
              <p:nvPr/>
            </p:nvSpPr>
            <p:spPr>
              <a:xfrm>
                <a:off x="5204579" y="3869725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" name="Прямая соединительная линия 8"/>
              <p:cNvCxnSpPr>
                <a:stCxn id="8" idx="0"/>
                <a:endCxn id="7" idx="4"/>
              </p:cNvCxnSpPr>
              <p:nvPr/>
            </p:nvCxnSpPr>
            <p:spPr>
              <a:xfrm flipV="1">
                <a:off x="5433179" y="3503141"/>
                <a:ext cx="0" cy="36658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Блок-схема: узел 9"/>
            <p:cNvSpPr/>
            <p:nvPr/>
          </p:nvSpPr>
          <p:spPr>
            <a:xfrm>
              <a:off x="5204579" y="4693509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>
              <a:stCxn id="10" idx="0"/>
              <a:endCxn id="8" idx="4"/>
            </p:cNvCxnSpPr>
            <p:nvPr/>
          </p:nvCxnSpPr>
          <p:spPr>
            <a:xfrm flipV="1">
              <a:off x="5433179" y="4326925"/>
              <a:ext cx="0" cy="36658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Таблица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1155105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=""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="" xmlns:a16="http://schemas.microsoft.com/office/drawing/2014/main" val="3022387324"/>
                        </a:ext>
                      </a:extLst>
                    </a:gridCol>
                  </a:tblGrid>
                  <a:tr h="620584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661576799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6063264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329504382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nary>
                                      <m:naryPr>
                                        <m:limLoc m:val="undOvr"/>
                                        <m:subHide m:val="on"/>
                                        <m:supHide m:val="on"/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ⅆ</m:t>
                                    </m:r>
                                    <m: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ru-RU" sz="1800" dirty="0"/>
                                      <m:t> 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44568645"/>
                      </a:ext>
                    </a:extLst>
                  </a:tr>
                  <a:tr h="62058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f>
                                      <m:fPr>
                                        <m:ctrlPr>
                                          <a:rPr lang="ru-RU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den>
                                    </m:f>
                                  </m:e>
                                </m:nary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ⅆ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Таблица 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1155105"/>
                  </p:ext>
                </p:extLst>
              </p:nvPr>
            </p:nvGraphicFramePr>
            <p:xfrm>
              <a:off x="5905601" y="1981200"/>
              <a:ext cx="3090118" cy="38839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45059">
                      <a:extLst>
                        <a:ext uri="{9D8B030D-6E8A-4147-A177-3AD203B41FA5}">
                          <a16:colId xmlns:a16="http://schemas.microsoft.com/office/drawing/2014/main" val="2025290578"/>
                        </a:ext>
                      </a:extLst>
                    </a:gridCol>
                    <a:gridCol w="1545059">
                      <a:extLst>
                        <a:ext uri="{9D8B030D-6E8A-4147-A177-3AD203B41FA5}">
                          <a16:colId xmlns:a16="http://schemas.microsoft.com/office/drawing/2014/main" val="3022387324"/>
                        </a:ext>
                      </a:extLst>
                    </a:gridCol>
                  </a:tblGrid>
                  <a:tr h="640080">
                    <a:tc gridSpan="2">
                      <a:txBody>
                        <a:bodyPr/>
                        <a:lstStyle/>
                        <a:p>
                          <a:r>
                            <a:rPr lang="ru-RU" dirty="0" smtClean="0"/>
                            <a:t>Безопасные</a:t>
                          </a:r>
                          <a:r>
                            <a:rPr lang="en-US" dirty="0" smtClean="0"/>
                            <a:t> </a:t>
                          </a:r>
                          <a:r>
                            <a:rPr lang="ru-RU" dirty="0" smtClean="0"/>
                            <a:t>преобразования 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61576799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82707" r="-100787" b="-302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82707" r="-787" b="-302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6063264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181343" r="-10078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181343" r="-787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9504382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283459" r="-100787" b="-10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94" t="-283459" r="-787" b="-10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4568645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4" t="-383459" r="-100787" b="-15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dirty="0" smtClean="0"/>
                            <a:t>Разделить многочлены</a:t>
                          </a:r>
                          <a:endParaRPr lang="ru-RU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0482646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7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5919</TotalTime>
  <Words>284</Words>
  <Application>Microsoft Office PowerPoint</Application>
  <PresentationFormat>Экран (4:3)</PresentationFormat>
  <Paragraphs>273</Paragraphs>
  <Slides>22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Reasoning: goal trees and problem solving</vt:lpstr>
      <vt:lpstr>Глоссарий</vt:lpstr>
      <vt:lpstr>Глоссарий</vt:lpstr>
      <vt:lpstr>Глоссарий</vt:lpstr>
      <vt:lpstr>Алгоритм декомпозиции задачи</vt:lpstr>
      <vt:lpstr>Способы выбора задачи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Символьное интегрирование</vt:lpstr>
      <vt:lpstr>SAINT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Sasha</cp:lastModifiedBy>
  <cp:revision>758</cp:revision>
  <cp:lastPrinted>2017-02-02T08:45:40Z</cp:lastPrinted>
  <dcterms:created xsi:type="dcterms:W3CDTF">2017-01-31T11:25:04Z</dcterms:created>
  <dcterms:modified xsi:type="dcterms:W3CDTF">2017-04-17T13:38:40Z</dcterms:modified>
</cp:coreProperties>
</file>